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96" r:id="rId3"/>
    <p:sldId id="297" r:id="rId4"/>
    <p:sldId id="298" r:id="rId5"/>
    <p:sldId id="299" r:id="rId6"/>
    <p:sldId id="300" r:id="rId7"/>
    <p:sldId id="295" r:id="rId8"/>
    <p:sldId id="301" r:id="rId9"/>
    <p:sldId id="302" r:id="rId10"/>
    <p:sldId id="303" r:id="rId11"/>
    <p:sldId id="304" r:id="rId12"/>
    <p:sldId id="305" r:id="rId13"/>
    <p:sldId id="307" r:id="rId14"/>
    <p:sldId id="308" r:id="rId15"/>
    <p:sldId id="309" r:id="rId16"/>
    <p:sldId id="310" r:id="rId17"/>
    <p:sldId id="311" r:id="rId18"/>
    <p:sldId id="312" r:id="rId19"/>
    <p:sldId id="31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37" autoAdjust="0"/>
    <p:restoredTop sz="85845" autoAdjust="0"/>
  </p:normalViewPr>
  <p:slideViewPr>
    <p:cSldViewPr snapToGrid="0">
      <p:cViewPr varScale="1">
        <p:scale>
          <a:sx n="98" d="100"/>
          <a:sy n="98" d="100"/>
        </p:scale>
        <p:origin x="7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60404-5F40-4E16-AC29-3F5213624B95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73AC9-FF17-49A6-869C-10E0FAE1D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879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8E8FE-4A73-455B-8C94-D7F465F10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716F42-7852-426B-B66F-919CABBC8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D151A-D450-433C-8C65-2428E865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D1DE2-13AF-4F66-A1C2-1EBEAD658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F8E149-316C-4E62-A731-0BDA84A83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987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AD466-260E-4410-890C-C57CEB6B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D34F1D-D5F0-4FAB-91C5-D6F953978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3BC5C4-A4E3-4769-96BC-E48D81CD6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C6416-8558-48EB-844A-2A1986559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803B1B-0EED-45F4-BE78-CDFBEE55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765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556716-078B-4D5F-B62D-FFCC11F7C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6A55F7-E009-4164-B898-5113C358B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6E03B2-41C8-4F0C-B701-7CF556AFC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155B4-0125-4E13-9602-2CB903192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E4A339-5645-4DF9-B76E-03803E0B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12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BDD7A-818F-4B4B-9D3B-AED1B800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AB7DB-CD98-4D54-9689-BE7D7B8E6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7051A8-8E1D-43D2-902F-267C9F193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7708E-F51C-489D-B8F0-534EE90E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15FC7-7D23-42D5-A1CD-51E47ED5E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89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AF649-3249-4404-A502-88AB69DDE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DB6828-8FE9-45C9-BE98-1EA270ED4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9D4DB6-4116-4DEC-B1A8-9E50C1D43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F73559-55CD-45F0-AF6A-5F1B0862D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F01A9A-8BCD-4345-8868-3AE038BD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CCACF-5AB3-4EF4-AD7D-37A4A8E69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8BC2DA-581B-46CD-8E4E-A709E9BC58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96B26E-2E99-4447-9ADD-D767D3169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549419-0B44-4A69-8C39-0FA72A42E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9D0293-3A23-4C94-8BA6-A5548EDB2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1232EC-0748-41A4-8CE9-F472736F0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7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8FD4C-3FF7-4ACC-9BB4-06FBAD95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3F821A-4E69-468C-B7A1-0016D63C8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923033-25C9-4228-9096-12D5D2A24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5042AC-D226-4F72-8A87-21BCE0231C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5C58DB-343D-4E2E-B6E1-4E30898B5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F804EE-99CD-47AE-BB59-46B9A52F3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F368BD-C863-4C76-8556-E55F9A15C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80B8C7-0CE4-4DB2-80D1-A5484C1E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125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491C7-1473-4F60-90F9-0F62DFAB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84AE6-10A0-4DFF-81C1-17C255377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EC23D-10A6-4220-BE1D-9F191C3B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178F02-1995-4D4F-8B62-3D0EB17A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5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4313B2-95FF-4080-9AB0-C4782201E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DF80C8-E984-4DB0-8E69-9232BBC6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AF0FE4-B0E8-411D-A730-D39CBAC7E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228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5E56F-743E-4F8F-82EF-981A09E4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B5BCEB-044F-4689-9206-00AB99464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71B975-D3E4-439B-B95E-CEE551F4B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098F8D-4668-4112-9747-8159C95C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EA0157-87C3-46C2-B939-436B7DA1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64CCC0-41BF-449A-8722-873A0F4F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995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CE03C-22C6-4723-ABA4-F5C390272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E5B8FA-38E4-4305-8588-C716319F2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2DB09D-548C-4FB6-ACCD-7C313960E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93EA83-2F4A-4416-BF58-1173A3E5C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82ECFC-43E3-4033-8136-F6352257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8BB76E-DD10-45DB-A372-77D0D7E8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18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DE17A5-C705-44D9-85DF-F94F530FE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C014B8-1570-4FD5-BCF8-64E522A6D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66544F-45FF-49C9-8C2A-5EE7D1610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F6E43-3257-4200-85B2-E3E26E3EA044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DB3A89-27DC-4B5B-B4C6-9F23C0CC68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167FB6-C99D-4427-9FDA-EEA67BACE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1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7F544BA-3BD2-41CA-8389-1DE805E3E236}"/>
              </a:ext>
            </a:extLst>
          </p:cNvPr>
          <p:cNvSpPr/>
          <p:nvPr/>
        </p:nvSpPr>
        <p:spPr>
          <a:xfrm>
            <a:off x="2226351" y="1086145"/>
            <a:ext cx="7809830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highlight>
                  <a:srgbClr val="FFFF00"/>
                </a:highlight>
              </a:rPr>
              <a:t>Compare EKF&amp;NAVSAT vs </a:t>
            </a:r>
            <a:r>
              <a:rPr lang="en-US" altLang="ko-KR" sz="3600" b="1" dirty="0" err="1">
                <a:highlight>
                  <a:srgbClr val="FFFF00"/>
                </a:highlight>
              </a:rPr>
              <a:t>Lio-sam</a:t>
            </a:r>
            <a:endParaRPr lang="en-US" altLang="ko-KR" sz="3600" b="1" dirty="0">
              <a:highlight>
                <a:srgbClr val="FFFF00"/>
              </a:highlight>
            </a:endParaRPr>
          </a:p>
          <a:p>
            <a:endParaRPr lang="en-US" altLang="ko-KR" sz="3600" b="1" dirty="0"/>
          </a:p>
          <a:p>
            <a:endParaRPr lang="en-US" altLang="ko-KR" sz="3600" b="1" dirty="0"/>
          </a:p>
          <a:p>
            <a:pPr marL="571500" indent="-571500">
              <a:buFontTx/>
              <a:buChar char="-"/>
            </a:pPr>
            <a:r>
              <a:rPr lang="en-US" altLang="ko-KR" sz="2400" b="1" dirty="0"/>
              <a:t>EKF &amp; NAVSAT_TRANSFORM</a:t>
            </a:r>
          </a:p>
          <a:p>
            <a:pPr marL="571500" indent="-571500">
              <a:buFontTx/>
              <a:buChar char="-"/>
            </a:pPr>
            <a:r>
              <a:rPr lang="en-US" altLang="ko-KR" sz="2400" b="1" dirty="0" err="1"/>
              <a:t>Lio-sam</a:t>
            </a:r>
            <a:endParaRPr lang="en-US" altLang="ko-KR" sz="24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7C5307-CA03-4CDB-B337-7BA4F8FF1BEA}"/>
              </a:ext>
            </a:extLst>
          </p:cNvPr>
          <p:cNvSpPr/>
          <p:nvPr/>
        </p:nvSpPr>
        <p:spPr>
          <a:xfrm>
            <a:off x="8636000" y="5359400"/>
            <a:ext cx="28575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발표자 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en-US" b="1" dirty="0">
                <a:solidFill>
                  <a:schemeClr val="tx1"/>
                </a:solidFill>
              </a:rPr>
              <a:t>이담</a:t>
            </a:r>
          </a:p>
        </p:txBody>
      </p:sp>
    </p:spTree>
    <p:extLst>
      <p:ext uri="{BB962C8B-B14F-4D97-AF65-F5344CB8AC3E}">
        <p14:creationId xmlns:p14="http://schemas.microsoft.com/office/powerpoint/2010/main" val="858459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3EC1E0-094C-4F06-A0D1-68B721066421}"/>
              </a:ext>
            </a:extLst>
          </p:cNvPr>
          <p:cNvSpPr/>
          <p:nvPr/>
        </p:nvSpPr>
        <p:spPr>
          <a:xfrm>
            <a:off x="490426" y="334077"/>
            <a:ext cx="9987074" cy="1466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Navsat_transform_template.yaml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yaw-offset </a:t>
            </a:r>
            <a:r>
              <a:rPr lang="en-US" altLang="ko-KR" sz="1400" dirty="0" err="1">
                <a:solidFill>
                  <a:schemeClr val="tx1"/>
                </a:solidFill>
              </a:rPr>
              <a:t>defalt</a:t>
            </a:r>
            <a:r>
              <a:rPr lang="en-US" altLang="ko-KR" sz="1400" dirty="0">
                <a:solidFill>
                  <a:schemeClr val="tx1"/>
                </a:solidFill>
              </a:rPr>
              <a:t> unit is 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RADIAN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yaw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</a:rPr>
              <a:t>90</a:t>
            </a:r>
            <a:r>
              <a:rPr lang="ko-KR" altLang="en-US" sz="1400" dirty="0">
                <a:solidFill>
                  <a:schemeClr val="tx1"/>
                </a:solidFill>
              </a:rPr>
              <a:t>도 돌려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lio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sam</a:t>
            </a:r>
            <a:r>
              <a:rPr lang="ko-KR" altLang="en-US" sz="1400" dirty="0">
                <a:solidFill>
                  <a:schemeClr val="tx1"/>
                </a:solidFill>
              </a:rPr>
              <a:t>과 </a:t>
            </a:r>
            <a:r>
              <a:rPr lang="en-US" altLang="ko-KR" sz="1400" dirty="0" err="1">
                <a:solidFill>
                  <a:schemeClr val="tx1"/>
                </a:solidFill>
              </a:rPr>
              <a:t>ekf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값을 비교할 수 있음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C10A1AF-5B74-4446-B0B9-D9A0E299DD84}"/>
              </a:ext>
            </a:extLst>
          </p:cNvPr>
          <p:cNvGrpSpPr/>
          <p:nvPr/>
        </p:nvGrpSpPr>
        <p:grpSpPr>
          <a:xfrm>
            <a:off x="958855" y="2143485"/>
            <a:ext cx="4298945" cy="4019190"/>
            <a:chOff x="3398840" y="1316037"/>
            <a:chExt cx="5394320" cy="483763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71DAE1B-BA22-4B84-BD62-F3EDF2C8C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83" t="13209" r="50000" b="48705"/>
            <a:stretch/>
          </p:blipFill>
          <p:spPr>
            <a:xfrm>
              <a:off x="3398840" y="1316037"/>
              <a:ext cx="5394320" cy="4837638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54CB121-1A23-4A26-ADD3-81381F1DBF89}"/>
                </a:ext>
              </a:extLst>
            </p:cNvPr>
            <p:cNvSpPr/>
            <p:nvPr/>
          </p:nvSpPr>
          <p:spPr>
            <a:xfrm>
              <a:off x="3398840" y="2638425"/>
              <a:ext cx="1992310" cy="3429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242" name="Picture 2" descr="rqt_multiplot">
            <a:extLst>
              <a:ext uri="{FF2B5EF4-FFF2-40B4-BE49-F238E27FC236}">
                <a16:creationId xmlns:a16="http://schemas.microsoft.com/office/drawing/2014/main" id="{FBCD0440-56E7-47D4-A107-11230DB65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1990725"/>
            <a:ext cx="46863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521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3EC1E0-094C-4F06-A0D1-68B721066421}"/>
              </a:ext>
            </a:extLst>
          </p:cNvPr>
          <p:cNvSpPr/>
          <p:nvPr/>
        </p:nvSpPr>
        <p:spPr>
          <a:xfrm>
            <a:off x="480901" y="181677"/>
            <a:ext cx="9987074" cy="121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Lio-sam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Config file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topic</a:t>
            </a:r>
            <a:r>
              <a:rPr lang="ko-KR" altLang="en-US" sz="1400" dirty="0">
                <a:solidFill>
                  <a:schemeClr val="tx1"/>
                </a:solidFill>
              </a:rPr>
              <a:t> 수정</a:t>
            </a:r>
            <a:r>
              <a:rPr lang="en-US" altLang="ko-KR" sz="1400" dirty="0">
                <a:solidFill>
                  <a:schemeClr val="tx1"/>
                </a:solidFill>
              </a:rPr>
              <a:t>, config/</a:t>
            </a:r>
            <a:r>
              <a:rPr lang="en-US" altLang="ko-KR" sz="1400" dirty="0" err="1">
                <a:solidFill>
                  <a:schemeClr val="tx1"/>
                </a:solidFill>
              </a:rPr>
              <a:t>params.yaml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In simulation, LIDAR and 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</a:rPr>
              <a:t> value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E28A4B-69A6-43F9-ABB2-3BCE6C5D7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3" t="13519" r="52578" b="63426"/>
          <a:stretch/>
        </p:blipFill>
        <p:spPr>
          <a:xfrm>
            <a:off x="3036242" y="2123793"/>
            <a:ext cx="6119515" cy="39629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91852E5-977E-4130-8E74-C374D836F62B}"/>
              </a:ext>
            </a:extLst>
          </p:cNvPr>
          <p:cNvSpPr/>
          <p:nvPr/>
        </p:nvSpPr>
        <p:spPr>
          <a:xfrm>
            <a:off x="3237453" y="3036990"/>
            <a:ext cx="5192172" cy="582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563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3EC1E0-094C-4F06-A0D1-68B721066421}"/>
              </a:ext>
            </a:extLst>
          </p:cNvPr>
          <p:cNvSpPr/>
          <p:nvPr/>
        </p:nvSpPr>
        <p:spPr>
          <a:xfrm>
            <a:off x="466387" y="145139"/>
            <a:ext cx="9987074" cy="500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Lio-sam</a:t>
            </a:r>
            <a:r>
              <a:rPr lang="en-US" altLang="ko-KR" sz="1400" b="1" dirty="0">
                <a:solidFill>
                  <a:schemeClr val="tx1"/>
                </a:solidFill>
              </a:rPr>
              <a:t> &amp; gazebo simulation</a:t>
            </a:r>
            <a:r>
              <a:rPr lang="ko-KR" altLang="en-US" sz="1400" b="1" dirty="0">
                <a:solidFill>
                  <a:schemeClr val="tx1"/>
                </a:solidFill>
              </a:rPr>
              <a:t> 실행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2A6866-26D4-479A-9F0F-4E3A4D95F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97" y="761752"/>
            <a:ext cx="7348406" cy="591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59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3EC1E0-094C-4F06-A0D1-68B721066421}"/>
              </a:ext>
            </a:extLst>
          </p:cNvPr>
          <p:cNvSpPr/>
          <p:nvPr/>
        </p:nvSpPr>
        <p:spPr>
          <a:xfrm>
            <a:off x="466387" y="145138"/>
            <a:ext cx="9987074" cy="152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1. EKF Parameter </a:t>
            </a:r>
            <a:r>
              <a:rPr lang="ko-KR" altLang="en-US" sz="1400" b="1" dirty="0">
                <a:solidFill>
                  <a:schemeClr val="tx1"/>
                </a:solidFill>
              </a:rPr>
              <a:t>수정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Frequency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defalt</a:t>
            </a:r>
            <a:r>
              <a:rPr lang="en-US" altLang="ko-KR" sz="1400" dirty="0">
                <a:solidFill>
                  <a:schemeClr val="tx1"/>
                </a:solidFill>
              </a:rPr>
              <a:t> 30 &gt; 10 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불안정한 값을 자주 받아서 </a:t>
            </a:r>
            <a:r>
              <a:rPr lang="ko-KR" altLang="en-US" sz="1400" dirty="0" err="1">
                <a:solidFill>
                  <a:schemeClr val="tx1"/>
                </a:solidFill>
              </a:rPr>
              <a:t>그런듯</a:t>
            </a:r>
            <a:r>
              <a:rPr lang="ko-KR" altLang="en-US" sz="1400" dirty="0">
                <a:solidFill>
                  <a:schemeClr val="tx1"/>
                </a:solidFill>
              </a:rPr>
              <a:t> 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AB0A89-5BF9-4067-88CA-443E0D6FF0B6}"/>
              </a:ext>
            </a:extLst>
          </p:cNvPr>
          <p:cNvGrpSpPr/>
          <p:nvPr/>
        </p:nvGrpSpPr>
        <p:grpSpPr>
          <a:xfrm>
            <a:off x="740229" y="1553027"/>
            <a:ext cx="10861219" cy="4767948"/>
            <a:chOff x="740229" y="1320798"/>
            <a:chExt cx="10861219" cy="4767948"/>
          </a:xfrm>
        </p:grpSpPr>
        <p:pic>
          <p:nvPicPr>
            <p:cNvPr id="11266" name="Picture 2" descr="rqt_multiplot">
              <a:extLst>
                <a:ext uri="{FF2B5EF4-FFF2-40B4-BE49-F238E27FC236}">
                  <a16:creationId xmlns:a16="http://schemas.microsoft.com/office/drawing/2014/main" id="{6DD9F765-134C-4445-B84E-4A30164A5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229" y="1320799"/>
              <a:ext cx="5084533" cy="4767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frequency 10">
              <a:extLst>
                <a:ext uri="{FF2B5EF4-FFF2-40B4-BE49-F238E27FC236}">
                  <a16:creationId xmlns:a16="http://schemas.microsoft.com/office/drawing/2014/main" id="{512FD6C8-B9A7-4BB6-9870-F0ED45B71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915" y="1320798"/>
              <a:ext cx="5084533" cy="4767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22A63B-0186-4A19-B152-C36BB5CC9836}"/>
              </a:ext>
            </a:extLst>
          </p:cNvPr>
          <p:cNvSpPr/>
          <p:nvPr/>
        </p:nvSpPr>
        <p:spPr>
          <a:xfrm>
            <a:off x="2032000" y="6545943"/>
            <a:ext cx="2946400" cy="166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Pic. default graph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D9C0D2-1C16-42DB-A8F6-822C9F37D3E7}"/>
              </a:ext>
            </a:extLst>
          </p:cNvPr>
          <p:cNvSpPr/>
          <p:nvPr/>
        </p:nvSpPr>
        <p:spPr>
          <a:xfrm>
            <a:off x="7789182" y="6545942"/>
            <a:ext cx="2946400" cy="166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Pic. Modify frequency graph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82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3EC1E0-094C-4F06-A0D1-68B721066421}"/>
              </a:ext>
            </a:extLst>
          </p:cNvPr>
          <p:cNvSpPr/>
          <p:nvPr/>
        </p:nvSpPr>
        <p:spPr>
          <a:xfrm>
            <a:off x="451873" y="87081"/>
            <a:ext cx="9987074" cy="152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2. EKF Parameter </a:t>
            </a:r>
            <a:r>
              <a:rPr lang="ko-KR" altLang="en-US" sz="1400" b="1" dirty="0">
                <a:solidFill>
                  <a:schemeClr val="tx1"/>
                </a:solidFill>
              </a:rPr>
              <a:t>수정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 config 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및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 pose, twist 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추가</a:t>
            </a:r>
            <a:endParaRPr lang="en-US" altLang="ko-KR" sz="1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odometry &gt; pose(pose, orientation) / twist(linear, angular)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</a:rPr>
              <a:t> &gt; orientation, angular velocity, linear </a:t>
            </a:r>
            <a:r>
              <a:rPr lang="en-US" altLang="ko-KR" sz="1400" dirty="0" err="1">
                <a:solidFill>
                  <a:schemeClr val="tx1"/>
                </a:solidFill>
              </a:rPr>
              <a:t>accelation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22A63B-0186-4A19-B152-C36BB5CC9836}"/>
              </a:ext>
            </a:extLst>
          </p:cNvPr>
          <p:cNvSpPr/>
          <p:nvPr/>
        </p:nvSpPr>
        <p:spPr>
          <a:xfrm>
            <a:off x="2032000" y="6545943"/>
            <a:ext cx="2946400" cy="166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Pic. first graph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D9C0D2-1C16-42DB-A8F6-822C9F37D3E7}"/>
              </a:ext>
            </a:extLst>
          </p:cNvPr>
          <p:cNvSpPr/>
          <p:nvPr/>
        </p:nvSpPr>
        <p:spPr>
          <a:xfrm>
            <a:off x="7492547" y="6545942"/>
            <a:ext cx="2946400" cy="166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Pic. later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graph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034ED1-C55B-4B39-AB9C-DA46D0C5E851}"/>
              </a:ext>
            </a:extLst>
          </p:cNvPr>
          <p:cNvGrpSpPr/>
          <p:nvPr/>
        </p:nvGrpSpPr>
        <p:grpSpPr>
          <a:xfrm>
            <a:off x="944496" y="1777997"/>
            <a:ext cx="10303008" cy="4601034"/>
            <a:chOff x="679380" y="1407885"/>
            <a:chExt cx="10833242" cy="4807858"/>
          </a:xfrm>
        </p:grpSpPr>
        <p:pic>
          <p:nvPicPr>
            <p:cNvPr id="12290" name="Picture 2" descr="pose,twist plus 3">
              <a:extLst>
                <a:ext uri="{FF2B5EF4-FFF2-40B4-BE49-F238E27FC236}">
                  <a16:creationId xmlns:a16="http://schemas.microsoft.com/office/drawing/2014/main" id="{9FF9CEB5-DAD4-43B2-8534-A0A8E78A6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380" y="1407886"/>
              <a:ext cx="5016010" cy="480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pose,twist plus 3 later">
              <a:extLst>
                <a:ext uri="{FF2B5EF4-FFF2-40B4-BE49-F238E27FC236}">
                  <a16:creationId xmlns:a16="http://schemas.microsoft.com/office/drawing/2014/main" id="{A7637312-9DD8-4B3D-9D6C-D4186794D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612" y="1407885"/>
              <a:ext cx="5016010" cy="480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4298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3EC1E0-094C-4F06-A0D1-68B721066421}"/>
              </a:ext>
            </a:extLst>
          </p:cNvPr>
          <p:cNvSpPr/>
          <p:nvPr/>
        </p:nvSpPr>
        <p:spPr>
          <a:xfrm>
            <a:off x="451873" y="87081"/>
            <a:ext cx="9987074" cy="152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3. EKF Parameter </a:t>
            </a:r>
            <a:r>
              <a:rPr lang="ko-KR" altLang="en-US" sz="1400" b="1" dirty="0">
                <a:solidFill>
                  <a:schemeClr val="tx1"/>
                </a:solidFill>
              </a:rPr>
              <a:t>수정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World frame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defalt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 &gt; map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GPS</a:t>
            </a:r>
            <a:r>
              <a:rPr lang="ko-KR" altLang="en-US" sz="1400" dirty="0">
                <a:solidFill>
                  <a:schemeClr val="tx1"/>
                </a:solidFill>
              </a:rPr>
              <a:t>는 이산적이고 절대적인 값이므로 </a:t>
            </a:r>
            <a:r>
              <a:rPr lang="en-US" altLang="ko-KR" sz="1400" dirty="0">
                <a:solidFill>
                  <a:schemeClr val="tx1"/>
                </a:solidFill>
              </a:rPr>
              <a:t>world frame : map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22A63B-0186-4A19-B152-C36BB5CC9836}"/>
              </a:ext>
            </a:extLst>
          </p:cNvPr>
          <p:cNvSpPr/>
          <p:nvPr/>
        </p:nvSpPr>
        <p:spPr>
          <a:xfrm>
            <a:off x="4622800" y="6604000"/>
            <a:ext cx="2946400" cy="166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Pic. world frame map graph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7410" name="Picture 2" descr="https://user-images.githubusercontent.com/108650199/190357096-5aa4b735-55fe-47a7-a4ed-555f6ced9dda.png">
            <a:extLst>
              <a:ext uri="{FF2B5EF4-FFF2-40B4-BE49-F238E27FC236}">
                <a16:creationId xmlns:a16="http://schemas.microsoft.com/office/drawing/2014/main" id="{01D29785-6487-4B3B-895F-7789C8616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131" y="1415142"/>
            <a:ext cx="5399738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319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3EC1E0-094C-4F06-A0D1-68B721066421}"/>
              </a:ext>
            </a:extLst>
          </p:cNvPr>
          <p:cNvSpPr/>
          <p:nvPr/>
        </p:nvSpPr>
        <p:spPr>
          <a:xfrm>
            <a:off x="466387" y="-108863"/>
            <a:ext cx="9987074" cy="152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4. EKF Parameter </a:t>
            </a:r>
            <a:r>
              <a:rPr lang="ko-KR" altLang="en-US" sz="1400" b="1" dirty="0">
                <a:solidFill>
                  <a:schemeClr val="tx1"/>
                </a:solidFill>
              </a:rPr>
              <a:t>수정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Process_noise_covariance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수정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&gt;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Lio-sam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covariance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D198E3-77BF-47F7-8EFF-D0C18431F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13" y="1254818"/>
            <a:ext cx="4968824" cy="50547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E09B1B-4A9C-46D6-AEA3-53D4BF614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565" y="1254818"/>
            <a:ext cx="4968824" cy="50547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3BBAA27-9249-4A26-9766-5AF92F8F5F4B}"/>
              </a:ext>
            </a:extLst>
          </p:cNvPr>
          <p:cNvSpPr/>
          <p:nvPr/>
        </p:nvSpPr>
        <p:spPr>
          <a:xfrm>
            <a:off x="2032000" y="6545943"/>
            <a:ext cx="2946400" cy="166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Pic. first graph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0FD3BC-BF1C-4F09-91EA-CC093CBE88BB}"/>
              </a:ext>
            </a:extLst>
          </p:cNvPr>
          <p:cNvSpPr/>
          <p:nvPr/>
        </p:nvSpPr>
        <p:spPr>
          <a:xfrm>
            <a:off x="7492547" y="6545942"/>
            <a:ext cx="2946400" cy="166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Pic. later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graph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912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3EC1E0-094C-4F06-A0D1-68B721066421}"/>
              </a:ext>
            </a:extLst>
          </p:cNvPr>
          <p:cNvSpPr/>
          <p:nvPr/>
        </p:nvSpPr>
        <p:spPr>
          <a:xfrm>
            <a:off x="465446" y="0"/>
            <a:ext cx="9987074" cy="152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4. EKF Parameter </a:t>
            </a:r>
            <a:r>
              <a:rPr lang="ko-KR" altLang="en-US" sz="1400" b="1" dirty="0">
                <a:solidFill>
                  <a:schemeClr val="tx1"/>
                </a:solidFill>
              </a:rPr>
              <a:t>수정 </a:t>
            </a:r>
            <a:r>
              <a:rPr lang="en-US" altLang="ko-KR" sz="1400" b="1" dirty="0">
                <a:solidFill>
                  <a:schemeClr val="tx1"/>
                </a:solidFill>
              </a:rPr>
              <a:t>– </a:t>
            </a:r>
            <a:r>
              <a:rPr lang="ko-KR" altLang="en-US" sz="1400" b="1" dirty="0">
                <a:solidFill>
                  <a:schemeClr val="tx1"/>
                </a:solidFill>
              </a:rPr>
              <a:t>최종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Frequency(30), world frame(map), </a:t>
            </a:r>
            <a:r>
              <a:rPr lang="en-US" altLang="ko-KR" sz="1400" dirty="0" err="1">
                <a:solidFill>
                  <a:schemeClr val="tx1"/>
                </a:solidFill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</a:rPr>
              <a:t> config, </a:t>
            </a:r>
            <a:r>
              <a:rPr lang="en-US" altLang="ko-KR" sz="1400" dirty="0" err="1">
                <a:solidFill>
                  <a:schemeClr val="tx1"/>
                </a:solidFill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</a:rPr>
              <a:t> pose/twist, process noise covariance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Yellow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arrow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lio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sam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Blue </a:t>
            </a:r>
            <a:r>
              <a:rPr lang="en-US" altLang="ko-KR" sz="1400" dirty="0" err="1">
                <a:solidFill>
                  <a:schemeClr val="tx1"/>
                </a:solidFill>
              </a:rPr>
              <a:t>arros</a:t>
            </a:r>
            <a:r>
              <a:rPr lang="en-US" altLang="ko-KR" sz="1400" dirty="0">
                <a:solidFill>
                  <a:schemeClr val="tx1"/>
                </a:solidFill>
              </a:rPr>
              <a:t> : filtered odometry / Purple circle : </a:t>
            </a:r>
            <a:r>
              <a:rPr lang="en-US" altLang="ko-KR" sz="1400" dirty="0" err="1">
                <a:solidFill>
                  <a:schemeClr val="tx1"/>
                </a:solidFill>
              </a:rPr>
              <a:t>ekf</a:t>
            </a:r>
            <a:r>
              <a:rPr lang="en-US" altLang="ko-KR" sz="1400" dirty="0">
                <a:solidFill>
                  <a:schemeClr val="tx1"/>
                </a:solidFill>
              </a:rPr>
              <a:t> covariance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22A63B-0186-4A19-B152-C36BB5CC9836}"/>
              </a:ext>
            </a:extLst>
          </p:cNvPr>
          <p:cNvSpPr/>
          <p:nvPr/>
        </p:nvSpPr>
        <p:spPr>
          <a:xfrm>
            <a:off x="4622800" y="6502400"/>
            <a:ext cx="2946400" cy="166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Pic. compare </a:t>
            </a:r>
            <a:r>
              <a:rPr lang="en-US" altLang="ko-KR" sz="1400" dirty="0" err="1">
                <a:solidFill>
                  <a:schemeClr val="tx1"/>
                </a:solidFill>
              </a:rPr>
              <a:t>graph_final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E26284-943A-459B-B8EF-6A1DA186A016}"/>
              </a:ext>
            </a:extLst>
          </p:cNvPr>
          <p:cNvGrpSpPr/>
          <p:nvPr/>
        </p:nvGrpSpPr>
        <p:grpSpPr>
          <a:xfrm>
            <a:off x="1436915" y="1730827"/>
            <a:ext cx="9318170" cy="4220030"/>
            <a:chOff x="1436915" y="1730827"/>
            <a:chExt cx="9318170" cy="422003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713B8E0-178F-435E-8E69-9979A6465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48" t="26737" r="18950" b="16818"/>
            <a:stretch/>
          </p:blipFill>
          <p:spPr>
            <a:xfrm>
              <a:off x="6377416" y="1730827"/>
              <a:ext cx="4377669" cy="422003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87ADE25-7FBB-488C-9A5C-6F11D8336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58" t="22955" r="17040" b="20600"/>
            <a:stretch/>
          </p:blipFill>
          <p:spPr>
            <a:xfrm>
              <a:off x="1436915" y="1730827"/>
              <a:ext cx="4377668" cy="4220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9242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3EC1E0-094C-4F06-A0D1-68B721066421}"/>
              </a:ext>
            </a:extLst>
          </p:cNvPr>
          <p:cNvSpPr/>
          <p:nvPr/>
        </p:nvSpPr>
        <p:spPr>
          <a:xfrm>
            <a:off x="466387" y="-108863"/>
            <a:ext cx="9987074" cy="152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Position set (0, 0, 10) 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odometry/filtered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 err="1">
                <a:solidFill>
                  <a:schemeClr val="tx1"/>
                </a:solidFill>
              </a:rPr>
              <a:t>lio_sam</a:t>
            </a:r>
            <a:r>
              <a:rPr lang="en-US" altLang="ko-KR" sz="1400" dirty="0">
                <a:solidFill>
                  <a:schemeClr val="tx1"/>
                </a:solidFill>
              </a:rPr>
              <a:t>/mapping/odometry </a:t>
            </a:r>
            <a:r>
              <a:rPr lang="ko-KR" altLang="en-US" sz="1400" dirty="0">
                <a:solidFill>
                  <a:schemeClr val="tx1"/>
                </a:solidFill>
              </a:rPr>
              <a:t>비교</a:t>
            </a:r>
            <a:r>
              <a:rPr lang="en-US" altLang="ko-KR" sz="1400" dirty="0">
                <a:solidFill>
                  <a:schemeClr val="tx1"/>
                </a:solidFill>
              </a:rPr>
              <a:t>	</a:t>
            </a:r>
            <a:endParaRPr lang="en-US" altLang="ko-KR" sz="14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22A63B-0186-4A19-B152-C36BB5CC9836}"/>
              </a:ext>
            </a:extLst>
          </p:cNvPr>
          <p:cNvSpPr/>
          <p:nvPr/>
        </p:nvSpPr>
        <p:spPr>
          <a:xfrm>
            <a:off x="4640262" y="5797550"/>
            <a:ext cx="2911475" cy="384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Pic. Compare position	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A837E6-0A0F-4B86-94F5-077186ED9FDE}"/>
              </a:ext>
            </a:extLst>
          </p:cNvPr>
          <p:cNvGrpSpPr/>
          <p:nvPr/>
        </p:nvGrpSpPr>
        <p:grpSpPr>
          <a:xfrm>
            <a:off x="14192" y="1364742"/>
            <a:ext cx="12163616" cy="4128516"/>
            <a:chOff x="14192" y="1364742"/>
            <a:chExt cx="12163616" cy="412851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E186E77-F9B7-4EF4-8ADD-4E6A687B5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5" t="16110" r="19696" b="21482"/>
            <a:stretch/>
          </p:blipFill>
          <p:spPr>
            <a:xfrm>
              <a:off x="14192" y="1364742"/>
              <a:ext cx="12163616" cy="412851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5494DA8-BDB6-4A57-B52A-D5403C0DFDB3}"/>
                </a:ext>
              </a:extLst>
            </p:cNvPr>
            <p:cNvSpPr/>
            <p:nvPr/>
          </p:nvSpPr>
          <p:spPr>
            <a:xfrm>
              <a:off x="76200" y="1663701"/>
              <a:ext cx="1200150" cy="488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8EDE314-B9E2-4647-9B7D-DCCB50484DDE}"/>
                </a:ext>
              </a:extLst>
            </p:cNvPr>
            <p:cNvSpPr/>
            <p:nvPr/>
          </p:nvSpPr>
          <p:spPr>
            <a:xfrm>
              <a:off x="3879850" y="2578100"/>
              <a:ext cx="1600200" cy="5778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23872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06E0DBD-88B1-4540-838E-C4C9012D25DB}"/>
              </a:ext>
            </a:extLst>
          </p:cNvPr>
          <p:cNvSpPr/>
          <p:nvPr/>
        </p:nvSpPr>
        <p:spPr>
          <a:xfrm>
            <a:off x="466387" y="-108863"/>
            <a:ext cx="9987074" cy="152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Position set (5, 5, 5) 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odometry/filtered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 err="1">
                <a:solidFill>
                  <a:schemeClr val="tx1"/>
                </a:solidFill>
              </a:rPr>
              <a:t>lio_sam</a:t>
            </a:r>
            <a:r>
              <a:rPr lang="en-US" altLang="ko-KR" sz="1400" dirty="0">
                <a:solidFill>
                  <a:schemeClr val="tx1"/>
                </a:solidFill>
              </a:rPr>
              <a:t>/mapping/odometry </a:t>
            </a:r>
            <a:r>
              <a:rPr lang="ko-KR" altLang="en-US" sz="1400" dirty="0">
                <a:solidFill>
                  <a:schemeClr val="tx1"/>
                </a:solidFill>
              </a:rPr>
              <a:t>비교</a:t>
            </a:r>
            <a:r>
              <a:rPr lang="en-US" altLang="ko-KR" sz="1400" dirty="0">
                <a:solidFill>
                  <a:schemeClr val="tx1"/>
                </a:solidFill>
              </a:rPr>
              <a:t>	</a:t>
            </a:r>
            <a:endParaRPr lang="en-US" altLang="ko-KR" sz="14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3897B1-D7D1-4F25-B330-E440F1272468}"/>
              </a:ext>
            </a:extLst>
          </p:cNvPr>
          <p:cNvSpPr/>
          <p:nvPr/>
        </p:nvSpPr>
        <p:spPr>
          <a:xfrm>
            <a:off x="4640262" y="5797550"/>
            <a:ext cx="2911475" cy="384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Pic. Compare position	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41C03A7-388B-4ACA-AD88-E4D063E75BEE}"/>
              </a:ext>
            </a:extLst>
          </p:cNvPr>
          <p:cNvGrpSpPr/>
          <p:nvPr/>
        </p:nvGrpSpPr>
        <p:grpSpPr>
          <a:xfrm>
            <a:off x="0" y="1599900"/>
            <a:ext cx="12176086" cy="4012892"/>
            <a:chOff x="0" y="1599900"/>
            <a:chExt cx="12176086" cy="401289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017042A-634B-4631-B04A-B561E3923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4" t="19656" r="21409" b="21085"/>
            <a:stretch/>
          </p:blipFill>
          <p:spPr>
            <a:xfrm>
              <a:off x="0" y="1599900"/>
              <a:ext cx="12176086" cy="4012892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366BD86-D8D1-4F6E-A45C-22D696E436C2}"/>
                </a:ext>
              </a:extLst>
            </p:cNvPr>
            <p:cNvSpPr/>
            <p:nvPr/>
          </p:nvSpPr>
          <p:spPr>
            <a:xfrm>
              <a:off x="76200" y="1663701"/>
              <a:ext cx="1200150" cy="488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8D47B60-F343-4324-B3BA-1B2023471AB1}"/>
                </a:ext>
              </a:extLst>
            </p:cNvPr>
            <p:cNvSpPr/>
            <p:nvPr/>
          </p:nvSpPr>
          <p:spPr>
            <a:xfrm>
              <a:off x="3968750" y="2616200"/>
              <a:ext cx="1536700" cy="5905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993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9B6ECC4-3924-48A9-BA5D-5CBA238FA4C6}"/>
              </a:ext>
            </a:extLst>
          </p:cNvPr>
          <p:cNvSpPr/>
          <p:nvPr/>
        </p:nvSpPr>
        <p:spPr>
          <a:xfrm>
            <a:off x="354239" y="-9728"/>
            <a:ext cx="5501812" cy="2778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Drone_localization</a:t>
            </a:r>
            <a:r>
              <a:rPr lang="en-US" altLang="ko-KR" sz="1400" b="1" dirty="0">
                <a:solidFill>
                  <a:schemeClr val="tx1"/>
                </a:solidFill>
              </a:rPr>
              <a:t> typical setup (</a:t>
            </a:r>
            <a:r>
              <a:rPr lang="en-US" altLang="ko-KR" sz="1400" b="1" dirty="0" err="1">
                <a:solidFill>
                  <a:schemeClr val="tx1"/>
                </a:solidFill>
              </a:rPr>
              <a:t>rqt_topic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3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velodyne_lidar</a:t>
            </a:r>
            <a:r>
              <a:rPr lang="en-US" altLang="ko-KR" sz="1400" dirty="0">
                <a:solidFill>
                  <a:schemeClr val="tx1"/>
                </a:solidFill>
              </a:rPr>
              <a:t>/fix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sensor_msgs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NavSatFix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)</a:t>
            </a:r>
          </a:p>
          <a:p>
            <a:pPr lvl="1">
              <a:lnSpc>
                <a:spcPct val="13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velodyne_lidar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sensor_msgs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)</a:t>
            </a:r>
          </a:p>
          <a:p>
            <a:pPr lvl="1">
              <a:lnSpc>
                <a:spcPct val="13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/odometry/</a:t>
            </a:r>
            <a:r>
              <a:rPr lang="en-US" altLang="ko-KR" sz="1400" dirty="0" err="1">
                <a:solidFill>
                  <a:schemeClr val="tx1"/>
                </a:solidFill>
              </a:rPr>
              <a:t>navsat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nav_msgs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/Odometry)</a:t>
            </a:r>
          </a:p>
          <a:p>
            <a:pPr lvl="1">
              <a:lnSpc>
                <a:spcPct val="13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/odometry/filtered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nav_smgs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/Odometry)</a:t>
            </a:r>
          </a:p>
          <a:p>
            <a:pPr lvl="1">
              <a:lnSpc>
                <a:spcPct val="13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lio_sam</a:t>
            </a:r>
            <a:r>
              <a:rPr lang="en-US" altLang="ko-KR" sz="1400" dirty="0">
                <a:solidFill>
                  <a:schemeClr val="tx1"/>
                </a:solidFill>
              </a:rPr>
              <a:t>/mapping/odometry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nav_msgs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/Odometry)</a:t>
            </a:r>
            <a:endParaRPr lang="ko-KR" altLang="en-US" sz="1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72B0CC-4B19-4C27-89F8-F095B7CD7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56" r="4374" b="12324"/>
          <a:stretch/>
        </p:blipFill>
        <p:spPr bwMode="auto">
          <a:xfrm>
            <a:off x="2341870" y="2422187"/>
            <a:ext cx="7508260" cy="410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01DBE0-9856-434D-96E4-6B2F1DF55777}"/>
              </a:ext>
            </a:extLst>
          </p:cNvPr>
          <p:cNvSpPr/>
          <p:nvPr/>
        </p:nvSpPr>
        <p:spPr>
          <a:xfrm>
            <a:off x="500154" y="334077"/>
            <a:ext cx="10569923" cy="1368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99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9B6ECC4-3924-48A9-BA5D-5CBA238FA4C6}"/>
              </a:ext>
            </a:extLst>
          </p:cNvPr>
          <p:cNvSpPr/>
          <p:nvPr/>
        </p:nvSpPr>
        <p:spPr>
          <a:xfrm>
            <a:off x="490426" y="334077"/>
            <a:ext cx="4951379" cy="356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NAVSAT launch file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90E65E-A6A6-416A-B962-DE77BA679A62}"/>
              </a:ext>
            </a:extLst>
          </p:cNvPr>
          <p:cNvSpPr/>
          <p:nvPr/>
        </p:nvSpPr>
        <p:spPr>
          <a:xfrm>
            <a:off x="490426" y="3643501"/>
            <a:ext cx="5036494" cy="356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EKF launch file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95689A-201F-48A9-BC04-E58156C9B3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t="38334" r="40051" b="34320"/>
          <a:stretch/>
        </p:blipFill>
        <p:spPr>
          <a:xfrm>
            <a:off x="490426" y="920497"/>
            <a:ext cx="8225557" cy="25481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AF6D71-CF0F-433D-B776-55C1068B0A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8" t="13704" r="15422" b="60925"/>
          <a:stretch/>
        </p:blipFill>
        <p:spPr>
          <a:xfrm>
            <a:off x="490427" y="4233546"/>
            <a:ext cx="11211145" cy="229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25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E8582FB-1444-4CB2-8FAD-CB37A8911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71" y="0"/>
            <a:ext cx="8649911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84665C5-0D2C-443E-9461-550ABF685BE2}"/>
              </a:ext>
            </a:extLst>
          </p:cNvPr>
          <p:cNvSpPr/>
          <p:nvPr/>
        </p:nvSpPr>
        <p:spPr>
          <a:xfrm>
            <a:off x="490426" y="334077"/>
            <a:ext cx="4951379" cy="356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rqt</a:t>
            </a:r>
            <a:r>
              <a:rPr lang="en-US" altLang="ko-KR" sz="1400" b="1" dirty="0">
                <a:solidFill>
                  <a:schemeClr val="tx1"/>
                </a:solidFill>
              </a:rPr>
              <a:t> graph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539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84665C5-0D2C-443E-9461-550ABF685BE2}"/>
              </a:ext>
            </a:extLst>
          </p:cNvPr>
          <p:cNvSpPr/>
          <p:nvPr/>
        </p:nvSpPr>
        <p:spPr>
          <a:xfrm>
            <a:off x="490426" y="334077"/>
            <a:ext cx="4951379" cy="356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rqt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graph_EKF&amp;NAV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39DCB0-A10A-4885-B4A7-3996A5E00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3" t="23995" r="5931" b="5083"/>
          <a:stretch/>
        </p:blipFill>
        <p:spPr>
          <a:xfrm>
            <a:off x="1206361" y="1397730"/>
            <a:ext cx="10389009" cy="45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65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84665C5-0D2C-443E-9461-550ABF685BE2}"/>
              </a:ext>
            </a:extLst>
          </p:cNvPr>
          <p:cNvSpPr/>
          <p:nvPr/>
        </p:nvSpPr>
        <p:spPr>
          <a:xfrm>
            <a:off x="490426" y="334077"/>
            <a:ext cx="4951379" cy="356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Basic setting : </a:t>
            </a:r>
            <a:r>
              <a:rPr lang="en-US" altLang="ko-KR" sz="1400" b="1" dirty="0" err="1">
                <a:solidFill>
                  <a:schemeClr val="tx1"/>
                </a:solidFill>
              </a:rPr>
              <a:t>EKF_template.yaml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C76974-F602-4221-9F14-E71FFA5FE401}"/>
              </a:ext>
            </a:extLst>
          </p:cNvPr>
          <p:cNvSpPr/>
          <p:nvPr/>
        </p:nvSpPr>
        <p:spPr>
          <a:xfrm>
            <a:off x="6537789" y="313188"/>
            <a:ext cx="5501812" cy="1744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Odometry </a:t>
            </a:r>
            <a:r>
              <a:rPr lang="ko-KR" altLang="en-US" sz="1400" b="1" dirty="0">
                <a:solidFill>
                  <a:schemeClr val="tx1"/>
                </a:solidFill>
              </a:rPr>
              <a:t>관련 </a:t>
            </a:r>
            <a:r>
              <a:rPr lang="en-US" altLang="ko-KR" sz="1400" b="1" dirty="0">
                <a:solidFill>
                  <a:schemeClr val="tx1"/>
                </a:solidFill>
              </a:rPr>
              <a:t>parameter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Odometry/</a:t>
            </a:r>
            <a:r>
              <a:rPr lang="en-US" altLang="ko-KR" sz="1400" dirty="0" err="1">
                <a:solidFill>
                  <a:schemeClr val="tx1"/>
                </a:solidFill>
              </a:rPr>
              <a:t>navsat</a:t>
            </a:r>
            <a:r>
              <a:rPr lang="ko-KR" altLang="en-US" sz="1400" dirty="0">
                <a:solidFill>
                  <a:schemeClr val="tx1"/>
                </a:solidFill>
              </a:rPr>
              <a:t>은 아래와 같음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ko-KR" altLang="en-US" sz="1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6B3769-D4E4-4546-9899-138F1B179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" t="18395" r="73477" b="21481"/>
          <a:stretch/>
        </p:blipFill>
        <p:spPr>
          <a:xfrm>
            <a:off x="6661614" y="1470026"/>
            <a:ext cx="4711236" cy="50315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F7ACFC-378A-456A-90AA-C21C0990C7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2" t="13527" r="17580" b="15296"/>
          <a:stretch/>
        </p:blipFill>
        <p:spPr>
          <a:xfrm>
            <a:off x="579008" y="955546"/>
            <a:ext cx="4951379" cy="554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94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9B6ECC4-3924-48A9-BA5D-5CBA238FA4C6}"/>
              </a:ext>
            </a:extLst>
          </p:cNvPr>
          <p:cNvSpPr/>
          <p:nvPr/>
        </p:nvSpPr>
        <p:spPr>
          <a:xfrm>
            <a:off x="428017" y="155643"/>
            <a:ext cx="4951379" cy="976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GPS Topic name : </a:t>
            </a:r>
            <a:r>
              <a:rPr lang="en-US" altLang="ko-KR" sz="1400" b="1" dirty="0" err="1">
                <a:solidFill>
                  <a:schemeClr val="tx1"/>
                </a:solidFill>
              </a:rPr>
              <a:t>rostopic</a:t>
            </a:r>
            <a:r>
              <a:rPr lang="en-US" altLang="ko-KR" sz="1400" b="1" dirty="0">
                <a:solidFill>
                  <a:schemeClr val="tx1"/>
                </a:solidFill>
              </a:rPr>
              <a:t> echo /</a:t>
            </a:r>
            <a:r>
              <a:rPr lang="en-US" altLang="ko-KR" sz="1400" b="1" dirty="0" err="1">
                <a:solidFill>
                  <a:schemeClr val="tx1"/>
                </a:solidFill>
              </a:rPr>
              <a:t>velodyne_lidar</a:t>
            </a:r>
            <a:r>
              <a:rPr lang="en-US" altLang="ko-KR" sz="1400" b="1" dirty="0">
                <a:solidFill>
                  <a:schemeClr val="tx1"/>
                </a:solidFill>
              </a:rPr>
              <a:t>/fix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90E65E-A6A6-416A-B962-DE77BA679A62}"/>
              </a:ext>
            </a:extLst>
          </p:cNvPr>
          <p:cNvSpPr/>
          <p:nvPr/>
        </p:nvSpPr>
        <p:spPr>
          <a:xfrm>
            <a:off x="6812606" y="155642"/>
            <a:ext cx="4951379" cy="976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IMU Topic name : </a:t>
            </a:r>
            <a:r>
              <a:rPr lang="en-US" altLang="ko-KR" sz="1400" b="1" dirty="0" err="1">
                <a:solidFill>
                  <a:schemeClr val="tx1"/>
                </a:solidFill>
              </a:rPr>
              <a:t>rostopic</a:t>
            </a:r>
            <a:r>
              <a:rPr lang="en-US" altLang="ko-KR" sz="1400" b="1" dirty="0">
                <a:solidFill>
                  <a:schemeClr val="tx1"/>
                </a:solidFill>
              </a:rPr>
              <a:t> echo /</a:t>
            </a:r>
            <a:r>
              <a:rPr lang="en-US" altLang="ko-KR" sz="1400" b="1" dirty="0" err="1">
                <a:solidFill>
                  <a:schemeClr val="tx1"/>
                </a:solidFill>
              </a:rPr>
              <a:t>velodyne_lidar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en-US" altLang="ko-KR" sz="1400" b="1" dirty="0" err="1">
                <a:solidFill>
                  <a:schemeClr val="tx1"/>
                </a:solidFill>
              </a:rPr>
              <a:t>imu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9080C3-3794-4190-80FD-3A49D8222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" t="57556" r="76444" b="19722"/>
          <a:stretch/>
        </p:blipFill>
        <p:spPr>
          <a:xfrm>
            <a:off x="263523" y="2665094"/>
            <a:ext cx="5280365" cy="24403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CD9E94-D092-4BD4-9DF7-857356E9CC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" t="43828" r="73737" b="19721"/>
          <a:stretch/>
        </p:blipFill>
        <p:spPr>
          <a:xfrm>
            <a:off x="6457853" y="2058987"/>
            <a:ext cx="5470624" cy="358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26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83BB6F9-5B12-43F4-8DE3-4D5805DE6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3" t="23435" r="25897" b="8787"/>
          <a:stretch/>
        </p:blipFill>
        <p:spPr>
          <a:xfrm>
            <a:off x="1396047" y="231634"/>
            <a:ext cx="9399905" cy="639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10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3EC1E0-094C-4F06-A0D1-68B721066421}"/>
              </a:ext>
            </a:extLst>
          </p:cNvPr>
          <p:cNvSpPr/>
          <p:nvPr/>
        </p:nvSpPr>
        <p:spPr>
          <a:xfrm>
            <a:off x="471376" y="162627"/>
            <a:ext cx="10863374" cy="2151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Navsat_transform_template.yaml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Yaw_offset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defalt</a:t>
            </a:r>
            <a:r>
              <a:rPr lang="en-US" altLang="ko-KR" sz="1400" dirty="0">
                <a:solidFill>
                  <a:schemeClr val="tx1"/>
                </a:solidFill>
              </a:rPr>
              <a:t> = 0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LIO-SAM transforms IMU raw data from the IMU frame to the Lidar frame : (x - forward,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y - left</a:t>
            </a:r>
            <a:r>
              <a:rPr lang="en-US" altLang="ko-KR" sz="1400" dirty="0">
                <a:solidFill>
                  <a:schemeClr val="tx1"/>
                </a:solidFill>
              </a:rPr>
              <a:t>, z - upward)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→ 즉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Lio-sam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값은 </a:t>
            </a:r>
            <a:r>
              <a:rPr lang="en-US" altLang="ko-KR" sz="1400" dirty="0">
                <a:solidFill>
                  <a:schemeClr val="tx1"/>
                </a:solidFill>
              </a:rPr>
              <a:t>y</a:t>
            </a:r>
            <a:r>
              <a:rPr lang="ko-KR" altLang="en-US" sz="1400" dirty="0">
                <a:solidFill>
                  <a:schemeClr val="tx1"/>
                </a:solidFill>
              </a:rPr>
              <a:t>축의 기호가 반대로 나옴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4825AA-496D-413C-BDDB-1A90AAA3E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700" y="2862660"/>
            <a:ext cx="3934305" cy="3361532"/>
          </a:xfrm>
          <a:prstGeom prst="rect">
            <a:avLst/>
          </a:prstGeom>
        </p:spPr>
      </p:pic>
      <p:pic>
        <p:nvPicPr>
          <p:cNvPr id="2052" name="Picture 4" descr="https://user-images.githubusercontent.com/108650199/190123824-c244f06e-353d-4fc2-bb6a-003da202cf5f.png">
            <a:extLst>
              <a:ext uri="{FF2B5EF4-FFF2-40B4-BE49-F238E27FC236}">
                <a16:creationId xmlns:a16="http://schemas.microsoft.com/office/drawing/2014/main" id="{E504D8C4-A517-4F43-B155-6016C44C05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t="11641" r="22588" b="31107"/>
          <a:stretch/>
        </p:blipFill>
        <p:spPr bwMode="auto">
          <a:xfrm>
            <a:off x="252626" y="2991642"/>
            <a:ext cx="7406570" cy="336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35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2333</TotalTime>
  <Words>472</Words>
  <Application>Microsoft Office PowerPoint</Application>
  <PresentationFormat>와이드스크린</PresentationFormat>
  <Paragraphs>61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563</cp:revision>
  <dcterms:created xsi:type="dcterms:W3CDTF">2022-09-05T01:50:40Z</dcterms:created>
  <dcterms:modified xsi:type="dcterms:W3CDTF">2022-09-19T08:26:40Z</dcterms:modified>
</cp:coreProperties>
</file>